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73" r:id="rId18"/>
    <p:sldId id="274" r:id="rId19"/>
    <p:sldId id="275" r:id="rId20"/>
    <p:sldId id="276" r:id="rId21"/>
    <p:sldId id="277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85" r:id="rId31"/>
    <p:sldId id="286" r:id="rId32"/>
    <p:sldId id="287" r:id="rId33"/>
    <p:sldId id="288" r:id="rId34"/>
    <p:sldId id="308" r:id="rId35"/>
  </p:sldIdLst>
  <p:sldSz cx="12192000" cy="6858000"/>
  <p:notesSz cx="6858000" cy="9144000"/>
  <p:embeddedFontLs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Noto Sans Symbols" panose="020B0600000101010101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9B531D-A529-4335-A010-68B109951D50}">
  <a:tblStyle styleId="{349B531D-A529-4335-A010-68B109951D50}" styleName="Table_0">
    <a:wholeTbl>
      <a:tcTxStyle b="off" i="off">
        <a:font>
          <a:latin typeface="이롭게 바탕체 Medium"/>
          <a:ea typeface="이롭게 바탕체 Medium"/>
          <a:cs typeface="이롭게 바탕체 Medium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64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ed3bef83e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9ed3bef83e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ed3bef83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9ed3bef83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ed3bef83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29ed3bef83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ed3bef83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9ed3bef83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ed3bef83e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9ed3bef83e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ed3bef83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9ed3bef83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9ed3bef83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9ed3bef83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ed3bef83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9ed3bef83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ed3bef83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9ed3bef83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ed3bef83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9ed3bef83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ed3bef83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9ed3bef83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ed3bef83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9ed3bef83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ed3bef83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9ed3bef83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ed3bef83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9ed3bef83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ed3bef83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9ed3bef83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ed3bef83e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9ed3bef83e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ed3bef83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9ed3bef83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ed3bef83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9ed3bef83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ed3bef83e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9ed3bef83e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ed3bef83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9ed3bef83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ed3bef83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9ed3bef83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ed3bef83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9ed3bef83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38.jp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41.jpg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1520300" y="706735"/>
            <a:ext cx="810360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>
                <a:solidFill>
                  <a:srgbClr val="655D5B"/>
                </a:solidFill>
              </a:rPr>
              <a:t>객체 지향 </a:t>
            </a:r>
            <a:r>
              <a:rPr lang="ko-KR" sz="6600" b="1" dirty="0" err="1">
                <a:solidFill>
                  <a:srgbClr val="655D5B"/>
                </a:solidFill>
              </a:rPr>
              <a:t>프로그래밍</a:t>
            </a:r>
            <a:r>
              <a:rPr lang="ko-KR" sz="6600" b="1" dirty="0" err="1">
                <a:solidFill>
                  <a:srgbClr val="655D5B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II</a:t>
            </a:r>
            <a:endParaRPr sz="6600" b="1" i="0" u="none" strike="noStrike" cap="none" dirty="0">
              <a:solidFill>
                <a:srgbClr val="655D5B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257880" y="3657600"/>
            <a:ext cx="3420120" cy="27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655D5B"/>
                </a:solidFill>
              </a:rPr>
              <a:t>2</a:t>
            </a:r>
            <a:r>
              <a:rPr lang="ko-KR" altLang="en-US" sz="2400" b="1" dirty="0">
                <a:solidFill>
                  <a:srgbClr val="655D5B"/>
                </a:solidFill>
              </a:rPr>
              <a:t>분반 </a:t>
            </a:r>
            <a:r>
              <a:rPr lang="ko-KR" sz="2400" b="1" dirty="0">
                <a:solidFill>
                  <a:srgbClr val="655D5B"/>
                </a:solidFill>
              </a:rPr>
              <a:t>1조</a:t>
            </a:r>
            <a:endParaRPr lang="en-US" altLang="ko-KR" sz="2400" b="1" dirty="0">
              <a:solidFill>
                <a:srgbClr val="655D5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655D5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655D5B"/>
                </a:solidFill>
              </a:rPr>
              <a:t>하태형 </a:t>
            </a:r>
            <a:r>
              <a:rPr lang="en-US" altLang="ko-KR" sz="2400" b="1" dirty="0">
                <a:solidFill>
                  <a:srgbClr val="655D5B"/>
                </a:solidFill>
              </a:rPr>
              <a:t>20203179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655D5B"/>
                </a:solidFill>
              </a:rPr>
              <a:t>장준혁 </a:t>
            </a:r>
            <a:r>
              <a:rPr lang="en-US" altLang="ko-KR" sz="2400" b="1" dirty="0">
                <a:solidFill>
                  <a:srgbClr val="655D5B"/>
                </a:solidFill>
              </a:rPr>
              <a:t>20203230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655D5B"/>
                </a:solidFill>
              </a:rPr>
              <a:t>신홍재</a:t>
            </a:r>
            <a:r>
              <a:rPr lang="ko-KR" altLang="en-US" sz="2400" b="1" dirty="0">
                <a:solidFill>
                  <a:srgbClr val="655D5B"/>
                </a:solidFill>
              </a:rPr>
              <a:t> </a:t>
            </a:r>
            <a:r>
              <a:rPr lang="en-US" altLang="ko-KR" sz="2400" b="1" dirty="0">
                <a:solidFill>
                  <a:srgbClr val="655D5B"/>
                </a:solidFill>
              </a:rPr>
              <a:t>20203131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655D5B"/>
                </a:solidFill>
              </a:rPr>
              <a:t>이민우 </a:t>
            </a:r>
            <a:r>
              <a:rPr lang="en-US" altLang="ko-KR" sz="2400" b="1" dirty="0">
                <a:solidFill>
                  <a:srgbClr val="655D5B"/>
                </a:solidFill>
              </a:rPr>
              <a:t>20221380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655D5B"/>
                </a:solidFill>
              </a:rPr>
              <a:t>변정빈</a:t>
            </a:r>
            <a:r>
              <a:rPr lang="ko-KR" altLang="en-US" sz="2400" b="1" dirty="0">
                <a:solidFill>
                  <a:srgbClr val="655D5B"/>
                </a:solidFill>
              </a:rPr>
              <a:t> </a:t>
            </a:r>
            <a:r>
              <a:rPr lang="en-US" altLang="ko-KR" sz="2400" b="1" dirty="0">
                <a:solidFill>
                  <a:srgbClr val="655D5B"/>
                </a:solidFill>
              </a:rPr>
              <a:t>20223086</a:t>
            </a:r>
            <a:endParaRPr sz="2400" b="1" dirty="0">
              <a:solidFill>
                <a:srgbClr val="655D5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DFE5757A-9C25-21C8-CC02-0BB243E0E0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6"/>
    </mc:Choice>
    <mc:Fallback>
      <p:transition spd="slow" advTm="5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5"/>
          <p:cNvGrpSpPr/>
          <p:nvPr/>
        </p:nvGrpSpPr>
        <p:grpSpPr>
          <a:xfrm>
            <a:off x="1498829" y="1079058"/>
            <a:ext cx="9194380" cy="3771000"/>
            <a:chOff x="1103979" y="1282258"/>
            <a:chExt cx="9194380" cy="3771000"/>
          </a:xfrm>
        </p:grpSpPr>
        <p:sp>
          <p:nvSpPr>
            <p:cNvPr id="345" name="Google Shape;345;p35"/>
            <p:cNvSpPr txBox="1"/>
            <p:nvPr/>
          </p:nvSpPr>
          <p:spPr>
            <a:xfrm>
              <a:off x="110397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5"/>
            <p:cNvSpPr txBox="1"/>
            <p:nvPr/>
          </p:nvSpPr>
          <p:spPr>
            <a:xfrm>
              <a:off x="926245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35"/>
          <p:cNvSpPr txBox="1"/>
          <p:nvPr/>
        </p:nvSpPr>
        <p:spPr>
          <a:xfrm>
            <a:off x="4077622" y="2883315"/>
            <a:ext cx="4036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chemeClr val="lt1"/>
                </a:solidFill>
              </a:rPr>
              <a:t>학생 사용자</a:t>
            </a:r>
            <a:endParaRPr sz="5000" b="1">
              <a:solidFill>
                <a:schemeClr val="lt1"/>
              </a:solidFill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7315F4CC-BD8B-1FB3-A9D6-CF6547AB84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8"/>
    </mc:Choice>
    <mc:Fallback>
      <p:transition spd="slow" advTm="1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36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3" name="Google Shape;353;p36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학생 사용자</a:t>
            </a:r>
            <a:endParaRPr b="1"/>
          </a:p>
        </p:txBody>
      </p:sp>
      <p:pic>
        <p:nvPicPr>
          <p:cNvPr id="354" name="Google Shape;354;p36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수강 신청</a:t>
            </a:r>
            <a:endParaRPr b="1"/>
          </a:p>
        </p:txBody>
      </p:sp>
      <p:sp>
        <p:nvSpPr>
          <p:cNvPr id="356" name="Google Shape;356;p36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113" y="1926500"/>
            <a:ext cx="5101500" cy="4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025" y="1970126"/>
            <a:ext cx="4975175" cy="43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218A0F8-581C-C8C7-F9BF-357E59010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57"/>
    </mc:Choice>
    <mc:Fallback>
      <p:transition spd="slow" advTm="1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37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4" name="Google Shape;364;p37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학생 사용자</a:t>
            </a:r>
            <a:endParaRPr b="1"/>
          </a:p>
        </p:txBody>
      </p:sp>
      <p:pic>
        <p:nvPicPr>
          <p:cNvPr id="365" name="Google Shape;365;p37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성적 조회 </a:t>
            </a:r>
            <a:endParaRPr b="1"/>
          </a:p>
        </p:txBody>
      </p:sp>
      <p:sp>
        <p:nvSpPr>
          <p:cNvPr id="367" name="Google Shape;367;p37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1870FC-0D96-C3E8-F5C1-9589171D5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538" y="1861810"/>
            <a:ext cx="5067146" cy="4714927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F41B4A8-6AD3-7773-2225-270CAB34D9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8"/>
    </mc:Choice>
    <mc:Fallback>
      <p:transition spd="slow" advTm="14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38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4" name="Google Shape;374;p38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학생 사용자</a:t>
            </a:r>
            <a:endParaRPr b="1"/>
          </a:p>
        </p:txBody>
      </p:sp>
      <p:pic>
        <p:nvPicPr>
          <p:cNvPr id="375" name="Google Shape;375;p38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8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수강료 조회</a:t>
            </a:r>
            <a:endParaRPr b="1"/>
          </a:p>
        </p:txBody>
      </p:sp>
      <p:sp>
        <p:nvSpPr>
          <p:cNvPr id="377" name="Google Shape;377;p38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2045" y="2057410"/>
            <a:ext cx="4990327" cy="449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70F4671-6A42-EC9A-8AB7-5DE8C2966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98"/>
    </mc:Choice>
    <mc:Fallback>
      <p:transition spd="slow" advTm="20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39"/>
          <p:cNvGrpSpPr/>
          <p:nvPr/>
        </p:nvGrpSpPr>
        <p:grpSpPr>
          <a:xfrm>
            <a:off x="1498829" y="1079058"/>
            <a:ext cx="9194380" cy="3771000"/>
            <a:chOff x="1103979" y="1282258"/>
            <a:chExt cx="9194380" cy="3771000"/>
          </a:xfrm>
        </p:grpSpPr>
        <p:sp>
          <p:nvSpPr>
            <p:cNvPr id="384" name="Google Shape;384;p39"/>
            <p:cNvSpPr txBox="1"/>
            <p:nvPr/>
          </p:nvSpPr>
          <p:spPr>
            <a:xfrm>
              <a:off x="110397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9"/>
            <p:cNvSpPr txBox="1"/>
            <p:nvPr/>
          </p:nvSpPr>
          <p:spPr>
            <a:xfrm>
              <a:off x="926245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39"/>
          <p:cNvSpPr txBox="1"/>
          <p:nvPr/>
        </p:nvSpPr>
        <p:spPr>
          <a:xfrm>
            <a:off x="4077622" y="2883315"/>
            <a:ext cx="4036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chemeClr val="lt1"/>
                </a:solidFill>
              </a:rPr>
              <a:t>교수 사용자</a:t>
            </a:r>
            <a:endParaRPr sz="5000" b="1">
              <a:solidFill>
                <a:schemeClr val="lt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48DB6B2-833C-B744-7E2F-23E1FD630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1"/>
    </mc:Choice>
    <mc:Fallback>
      <p:transition spd="slow" advTm="6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40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2" name="Google Shape;392;p40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교수 사용자</a:t>
            </a:r>
            <a:endParaRPr b="1"/>
          </a:p>
        </p:txBody>
      </p:sp>
      <p:pic>
        <p:nvPicPr>
          <p:cNvPr id="393" name="Google Shape;393;p40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출석부 관리</a:t>
            </a:r>
            <a:endParaRPr b="1"/>
          </a:p>
        </p:txBody>
      </p:sp>
      <p:sp>
        <p:nvSpPr>
          <p:cNvPr id="395" name="Google Shape;395;p40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4398" y="1861810"/>
            <a:ext cx="5525614" cy="469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EEBC0FD-A5CB-F8C4-5BA8-A275472B4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03"/>
    </mc:Choice>
    <mc:Fallback>
      <p:transition spd="slow" advTm="16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4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2" name="Google Shape;402;p41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교수 사용자</a:t>
            </a:r>
            <a:endParaRPr b="1"/>
          </a:p>
        </p:txBody>
      </p:sp>
      <p:pic>
        <p:nvPicPr>
          <p:cNvPr id="403" name="Google Shape;403;p41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1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성적 부여</a:t>
            </a:r>
            <a:endParaRPr b="1"/>
          </a:p>
        </p:txBody>
      </p:sp>
      <p:sp>
        <p:nvSpPr>
          <p:cNvPr id="405" name="Google Shape;405;p4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2932" y="1983360"/>
            <a:ext cx="5830329" cy="449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040CEC0-CB2C-8F17-60F7-362330909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7"/>
    </mc:Choice>
    <mc:Fallback>
      <p:transition spd="slow" advTm="20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30"/>
          <p:cNvGrpSpPr/>
          <p:nvPr/>
        </p:nvGrpSpPr>
        <p:grpSpPr>
          <a:xfrm>
            <a:off x="1498829" y="1079058"/>
            <a:ext cx="9194380" cy="3771000"/>
            <a:chOff x="1103979" y="1282258"/>
            <a:chExt cx="9194380" cy="3771000"/>
          </a:xfrm>
        </p:grpSpPr>
        <p:sp>
          <p:nvSpPr>
            <p:cNvPr id="292" name="Google Shape;292;p30"/>
            <p:cNvSpPr txBox="1"/>
            <p:nvPr/>
          </p:nvSpPr>
          <p:spPr>
            <a:xfrm>
              <a:off x="110397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0"/>
            <p:cNvSpPr txBox="1"/>
            <p:nvPr/>
          </p:nvSpPr>
          <p:spPr>
            <a:xfrm>
              <a:off x="926245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30"/>
          <p:cNvSpPr txBox="1"/>
          <p:nvPr/>
        </p:nvSpPr>
        <p:spPr>
          <a:xfrm>
            <a:off x="4077622" y="2883315"/>
            <a:ext cx="4036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chemeClr val="lt1"/>
                </a:solidFill>
              </a:rPr>
              <a:t>수업 담당자</a:t>
            </a:r>
            <a:endParaRPr sz="5000" b="1">
              <a:solidFill>
                <a:schemeClr val="lt1"/>
              </a:solidFill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E67B73D-3F88-0A47-2BCD-83BAB56F3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4"/>
    </mc:Choice>
    <mc:Fallback>
      <p:transition spd="slow" advTm="7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31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수업 담당자</a:t>
            </a:r>
            <a:endParaRPr b="1"/>
          </a:p>
        </p:txBody>
      </p:sp>
      <p:pic>
        <p:nvPicPr>
          <p:cNvPr id="301" name="Google Shape;301;p31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강좌 등록</a:t>
            </a:r>
            <a:endParaRPr b="1"/>
          </a:p>
        </p:txBody>
      </p:sp>
      <p:sp>
        <p:nvSpPr>
          <p:cNvPr id="303" name="Google Shape;303;p3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573" y="2057410"/>
            <a:ext cx="2458093" cy="469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9687" y="350600"/>
            <a:ext cx="6814077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6026" y="4046853"/>
            <a:ext cx="7735500" cy="25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07812265-7F26-4500-C998-DC92329C9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16"/>
    </mc:Choice>
    <mc:Fallback>
      <p:transition spd="slow" advTm="35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p32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2" name="Google Shape;312;p32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수업 담당자</a:t>
            </a:r>
            <a:endParaRPr b="1"/>
          </a:p>
        </p:txBody>
      </p:sp>
      <p:pic>
        <p:nvPicPr>
          <p:cNvPr id="313" name="Google Shape;313;p32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강좌 개설</a:t>
            </a:r>
            <a:endParaRPr sz="2800" b="1">
              <a:solidFill>
                <a:srgbClr val="655D5B"/>
              </a:solidFill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495" y="2057410"/>
            <a:ext cx="11800504" cy="437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8F626FB-B0C4-0F78-F3FB-45AB67718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0"/>
    </mc:Choice>
    <mc:Fallback>
      <p:transition spd="slow" advTm="19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3960" y="0"/>
            <a:ext cx="54878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0" i="0" u="none" strike="noStrike" cap="non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2173901" y="2253939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554F4D"/>
                </a:solidFill>
              </a:rPr>
              <a:t>비전</a:t>
            </a:r>
            <a:endParaRPr b="1"/>
          </a:p>
        </p:txBody>
      </p:sp>
      <p:cxnSp>
        <p:nvCxnSpPr>
          <p:cNvPr id="94" name="Google Shape;94;p14"/>
          <p:cNvCxnSpPr/>
          <p:nvPr/>
        </p:nvCxnSpPr>
        <p:spPr>
          <a:xfrm>
            <a:off x="622300" y="1143000"/>
            <a:ext cx="57016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/>
          <p:nvPr/>
        </p:nvSpPr>
        <p:spPr>
          <a:xfrm>
            <a:off x="1338490" y="3600390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 b="0" i="0" u="none" strike="noStrike" cap="non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173901" y="3646445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554F4D"/>
                </a:solidFill>
              </a:rPr>
              <a:t>기능 소개</a:t>
            </a:r>
            <a:endParaRPr b="1"/>
          </a:p>
        </p:txBody>
      </p:sp>
      <p:sp>
        <p:nvSpPr>
          <p:cNvPr id="97" name="Google Shape;97;p14"/>
          <p:cNvSpPr txBox="1"/>
          <p:nvPr/>
        </p:nvSpPr>
        <p:spPr>
          <a:xfrm>
            <a:off x="1338490" y="4992758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000" b="0" i="0" u="none" strike="noStrike" cap="non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2173901" y="5038925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554F4D"/>
                </a:solidFill>
              </a:rPr>
              <a:t>진행과정</a:t>
            </a:r>
            <a:endParaRPr b="1"/>
          </a:p>
        </p:txBody>
      </p:sp>
      <p:grpSp>
        <p:nvGrpSpPr>
          <p:cNvPr id="99" name="Google Shape;99;p14"/>
          <p:cNvGrpSpPr/>
          <p:nvPr/>
        </p:nvGrpSpPr>
        <p:grpSpPr>
          <a:xfrm>
            <a:off x="622301" y="477594"/>
            <a:ext cx="3176404" cy="523220"/>
            <a:chOff x="2451741" y="477594"/>
            <a:chExt cx="3176404" cy="523220"/>
          </a:xfrm>
        </p:grpSpPr>
        <p:sp>
          <p:nvSpPr>
            <p:cNvPr id="100" name="Google Shape;100;p14"/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A table of contents.</a:t>
              </a:r>
              <a:endParaRPr sz="18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2451741" y="477594"/>
              <a:ext cx="102139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 dirty="0"/>
            </a:p>
          </p:txBody>
        </p:sp>
      </p:grp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27FB7D31-168D-1CE9-9585-F5398D9B8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"/>
    </mc:Choice>
    <mc:Fallback>
      <p:transition spd="slow" advTm="2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33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2" name="Google Shape;322;p33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수업 담당자</a:t>
            </a:r>
            <a:endParaRPr b="1"/>
          </a:p>
        </p:txBody>
      </p:sp>
      <p:pic>
        <p:nvPicPr>
          <p:cNvPr id="323" name="Google Shape;323;p33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강좌 개설</a:t>
            </a:r>
            <a:endParaRPr b="1"/>
          </a:p>
        </p:txBody>
      </p:sp>
      <p:sp>
        <p:nvSpPr>
          <p:cNvPr id="325" name="Google Shape;325;p33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75" y="2031888"/>
            <a:ext cx="5955750" cy="1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7963" y="713375"/>
            <a:ext cx="5231126" cy="284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1825" y="3715975"/>
            <a:ext cx="10392549" cy="29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86F4091C-72EC-C994-2389-C9FE68A65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03"/>
    </mc:Choice>
    <mc:Fallback>
      <p:transition spd="slow" advTm="22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34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4" name="Google Shape;334;p34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수업 담당자		</a:t>
            </a:r>
            <a:endParaRPr b="1"/>
          </a:p>
        </p:txBody>
      </p:sp>
      <p:pic>
        <p:nvPicPr>
          <p:cNvPr id="335" name="Google Shape;335;p34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수강료 청구</a:t>
            </a:r>
            <a:endParaRPr b="1"/>
          </a:p>
        </p:txBody>
      </p:sp>
      <p:sp>
        <p:nvSpPr>
          <p:cNvPr id="337" name="Google Shape;337;p34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5535D7-D00E-83BC-E0D5-ABF5EC937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248" y="2057410"/>
            <a:ext cx="4963218" cy="4725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04A2BC-4C3A-CB93-DE50-BE075D37C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566" y="2047883"/>
            <a:ext cx="4915586" cy="4734586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6E7C323-84AE-0158-6643-526ECF77D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57"/>
    </mc:Choice>
    <mc:Fallback>
      <p:transition spd="slow" advTm="29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2"/>
          <p:cNvGrpSpPr/>
          <p:nvPr/>
        </p:nvGrpSpPr>
        <p:grpSpPr>
          <a:xfrm>
            <a:off x="1498829" y="1079058"/>
            <a:ext cx="9194380" cy="3771000"/>
            <a:chOff x="1103979" y="1282258"/>
            <a:chExt cx="9194380" cy="3771000"/>
          </a:xfrm>
        </p:grpSpPr>
        <p:sp>
          <p:nvSpPr>
            <p:cNvPr id="210" name="Google Shape;210;p22"/>
            <p:cNvSpPr txBox="1"/>
            <p:nvPr/>
          </p:nvSpPr>
          <p:spPr>
            <a:xfrm>
              <a:off x="110397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2"/>
            <p:cNvSpPr txBox="1"/>
            <p:nvPr/>
          </p:nvSpPr>
          <p:spPr>
            <a:xfrm>
              <a:off x="926245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2"/>
          <p:cNvSpPr txBox="1"/>
          <p:nvPr/>
        </p:nvSpPr>
        <p:spPr>
          <a:xfrm>
            <a:off x="4077622" y="2883315"/>
            <a:ext cx="4036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chemeClr val="lt1"/>
                </a:solidFill>
              </a:rPr>
              <a:t>학사 담당자</a:t>
            </a:r>
            <a:endParaRPr sz="5000" b="1">
              <a:solidFill>
                <a:schemeClr val="lt1"/>
              </a:solidFill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326A801-912C-3153-1327-70D2E759F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07"/>
    </mc:Choice>
    <mc:Fallback>
      <p:transition spd="slow" advTm="21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3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Google Shape;218;p23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학사 담당자</a:t>
            </a:r>
            <a:endParaRPr sz="3600" b="1">
              <a:solidFill>
                <a:srgbClr val="554F4D"/>
              </a:solidFill>
            </a:endParaRPr>
          </a:p>
        </p:txBody>
      </p:sp>
      <p:pic>
        <p:nvPicPr>
          <p:cNvPr id="219" name="Google Shape;219;p23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학생/교수 정보 검색</a:t>
            </a:r>
            <a:endParaRPr b="1"/>
          </a:p>
        </p:txBody>
      </p:sp>
      <p:sp>
        <p:nvSpPr>
          <p:cNvPr id="221" name="Google Shape;221;p23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3050" y="2122063"/>
            <a:ext cx="5393001" cy="37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038" y="2105519"/>
            <a:ext cx="5551663" cy="37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87C613BA-CFCB-3CA8-1956-6808FBD5A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6"/>
    </mc:Choice>
    <mc:Fallback>
      <p:transition spd="slow" advTm="8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24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24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학사 담당자</a:t>
            </a:r>
            <a:endParaRPr b="1"/>
          </a:p>
        </p:txBody>
      </p:sp>
      <p:pic>
        <p:nvPicPr>
          <p:cNvPr id="230" name="Google Shape;230;p24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학생/교수 정보 수정</a:t>
            </a:r>
            <a:endParaRPr sz="2800" b="1">
              <a:solidFill>
                <a:srgbClr val="655D5B"/>
              </a:solidFill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1CF786-2E2B-12C3-A7C7-0A7CC50B6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994" y="1861810"/>
            <a:ext cx="7964011" cy="4800590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E452EF23-9156-9614-40A7-A2AC0B514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1"/>
    </mc:Choice>
    <mc:Fallback>
      <p:transition spd="slow" advTm="10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5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" name="Google Shape;239;p25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학사 담당자</a:t>
            </a:r>
            <a:endParaRPr sz="3600" b="1">
              <a:solidFill>
                <a:srgbClr val="554F4D"/>
              </a:solidFill>
            </a:endParaRPr>
          </a:p>
        </p:txBody>
      </p:sp>
      <p:pic>
        <p:nvPicPr>
          <p:cNvPr id="240" name="Google Shape;240;p25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학생/교수 정보 수정</a:t>
            </a:r>
            <a:endParaRPr sz="2800" b="1">
              <a:solidFill>
                <a:srgbClr val="655D5B"/>
              </a:solidFill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58970D-E4EE-6D40-603B-315D8EDDC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117" y="1861810"/>
            <a:ext cx="2124371" cy="47412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8765F1-9900-D2E6-C7CF-AAB37F1FE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037" y="1827763"/>
            <a:ext cx="2057687" cy="4809387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B0E94F68-8901-8A58-B0F5-7162A3108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9"/>
    </mc:Choice>
    <mc:Fallback>
      <p:transition spd="slow" advTm="16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26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26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학사 담당자</a:t>
            </a:r>
            <a:endParaRPr sz="3600" b="1">
              <a:solidFill>
                <a:srgbClr val="554F4D"/>
              </a:solidFill>
            </a:endParaRPr>
          </a:p>
        </p:txBody>
      </p:sp>
      <p:pic>
        <p:nvPicPr>
          <p:cNvPr id="251" name="Google Shape;251;p26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학생/교수 정보 수정</a:t>
            </a:r>
            <a:endParaRPr sz="2800" b="1">
              <a:solidFill>
                <a:srgbClr val="655D5B"/>
              </a:solidFill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BB9D6A-F59D-1333-E290-7F1BDD1BA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834" y="2904155"/>
            <a:ext cx="7902331" cy="1799819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7874867-5C5A-26C3-0DA2-FF32A46547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6"/>
    </mc:Choice>
    <mc:Fallback>
      <p:transition spd="slow" advTm="5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27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27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학사 담당자</a:t>
            </a:r>
            <a:endParaRPr sz="3600" b="1">
              <a:solidFill>
                <a:srgbClr val="554F4D"/>
              </a:solidFill>
            </a:endParaRPr>
          </a:p>
        </p:txBody>
      </p:sp>
      <p:pic>
        <p:nvPicPr>
          <p:cNvPr id="261" name="Google Shape;261;p27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사용자 추가</a:t>
            </a:r>
            <a:endParaRPr b="1"/>
          </a:p>
        </p:txBody>
      </p:sp>
      <p:sp>
        <p:nvSpPr>
          <p:cNvPr id="263" name="Google Shape;263;p27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23" y="1991210"/>
            <a:ext cx="4626904" cy="469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7951" y="1991210"/>
            <a:ext cx="4536559" cy="469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CFE880B-30E1-1A08-670D-20F735F32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09"/>
    </mc:Choice>
    <mc:Fallback>
      <p:transition spd="slow" advTm="17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8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p28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학사 담당자</a:t>
            </a:r>
            <a:endParaRPr sz="3600" b="1">
              <a:solidFill>
                <a:srgbClr val="554F4D"/>
              </a:solidFill>
            </a:endParaRPr>
          </a:p>
        </p:txBody>
      </p:sp>
      <p:pic>
        <p:nvPicPr>
          <p:cNvPr id="272" name="Google Shape;272;p28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사용자 추가</a:t>
            </a:r>
            <a:endParaRPr b="1"/>
          </a:p>
        </p:txBody>
      </p:sp>
      <p:sp>
        <p:nvSpPr>
          <p:cNvPr id="274" name="Google Shape;274;p28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8970" y="2203310"/>
            <a:ext cx="885825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A8E669B-CF8A-590A-AF55-C64B757C6C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20"/>
    </mc:Choice>
    <mc:Fallback>
      <p:transition spd="slow" advTm="22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29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29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학사 담당자</a:t>
            </a:r>
            <a:endParaRPr sz="3600" b="1">
              <a:solidFill>
                <a:srgbClr val="554F4D"/>
              </a:solidFill>
            </a:endParaRPr>
          </a:p>
        </p:txBody>
      </p:sp>
      <p:pic>
        <p:nvPicPr>
          <p:cNvPr id="282" name="Google Shape;282;p29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사용자 삭제</a:t>
            </a:r>
            <a:endParaRPr b="1"/>
          </a:p>
        </p:txBody>
      </p:sp>
      <p:sp>
        <p:nvSpPr>
          <p:cNvPr id="284" name="Google Shape;284;p29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549" y="2356002"/>
            <a:ext cx="5707950" cy="38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550" y="2445690"/>
            <a:ext cx="5847162" cy="370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EB6391B4-84E9-8745-2B55-5A097FE595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0"/>
    </mc:Choice>
    <mc:Fallback>
      <p:transition spd="slow" advTm="9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108" name="Google Shape;108;p15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1127454" y="3167390"/>
              <a:ext cx="14799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 b="1">
                  <a:solidFill>
                    <a:srgbClr val="554F4D"/>
                  </a:solidFill>
                </a:rPr>
                <a:t>비전</a:t>
              </a:r>
              <a:endParaRPr sz="3500" b="1"/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1107416" y="1702669"/>
              <a:ext cx="1520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>
                  <a:solidFill>
                    <a:srgbClr val="554F4D"/>
                  </a:solidFill>
                </a:rPr>
                <a:t>Part 1</a:t>
              </a:r>
              <a:endParaRPr sz="3600" b="1">
                <a:solidFill>
                  <a:srgbClr val="554F4D"/>
                </a:solidFill>
              </a:endParaRPr>
            </a:p>
          </p:txBody>
        </p:sp>
      </p:grp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DB0FC964-AD79-937C-A9BC-E50C7809D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5"/>
    </mc:Choice>
    <mc:Fallback>
      <p:transition spd="slow" advTm="1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8854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2"/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413" name="Google Shape;413;p42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2"/>
            <p:cNvSpPr txBox="1"/>
            <p:nvPr/>
          </p:nvSpPr>
          <p:spPr>
            <a:xfrm>
              <a:off x="1011868" y="3167400"/>
              <a:ext cx="1711064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655D5B"/>
                  </a:solidFill>
                </a:rPr>
                <a:t>진행</a:t>
              </a:r>
              <a:r>
                <a:rPr lang="en-US" altLang="ko-KR" sz="2800" b="1" dirty="0">
                  <a:solidFill>
                    <a:srgbClr val="655D5B"/>
                  </a:solidFill>
                </a:rPr>
                <a:t> </a:t>
              </a:r>
              <a:r>
                <a:rPr lang="ko-KR" sz="2800" b="1" dirty="0">
                  <a:solidFill>
                    <a:srgbClr val="655D5B"/>
                  </a:solidFill>
                </a:rPr>
                <a:t>과정</a:t>
              </a:r>
              <a:endParaRPr b="1" dirty="0"/>
            </a:p>
          </p:txBody>
        </p:sp>
        <p:sp>
          <p:nvSpPr>
            <p:cNvPr id="415" name="Google Shape;415;p42"/>
            <p:cNvSpPr txBox="1"/>
            <p:nvPr/>
          </p:nvSpPr>
          <p:spPr>
            <a:xfrm>
              <a:off x="1107416" y="1702669"/>
              <a:ext cx="1520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>
                  <a:solidFill>
                    <a:srgbClr val="554F4D"/>
                  </a:solidFill>
                </a:rPr>
                <a:t>Part 3</a:t>
              </a:r>
              <a:endParaRPr sz="3600" b="1">
                <a:solidFill>
                  <a:srgbClr val="554F4D"/>
                </a:solidFill>
              </a:endParaRPr>
            </a:p>
          </p:txBody>
        </p: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AE54328-1D4A-79D0-A88A-34B1D4BC7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5"/>
    </mc:Choice>
    <mc:Fallback>
      <p:transition spd="slow" advTm="3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" name="Google Shape;420;p43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1" name="Google Shape;421;p43"/>
          <p:cNvSpPr txBox="1"/>
          <p:nvPr/>
        </p:nvSpPr>
        <p:spPr>
          <a:xfrm>
            <a:off x="811411" y="350594"/>
            <a:ext cx="363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422" name="Google Shape;422;p43"/>
          <p:cNvGraphicFramePr/>
          <p:nvPr/>
        </p:nvGraphicFramePr>
        <p:xfrm>
          <a:off x="1679723" y="1627609"/>
          <a:ext cx="8832550" cy="4289250"/>
        </p:xfrm>
        <a:graphic>
          <a:graphicData uri="http://schemas.openxmlformats.org/drawingml/2006/table">
            <a:tbl>
              <a:tblPr firstRow="1" bandRow="1">
                <a:noFill/>
                <a:tableStyleId>{349B531D-A529-4335-A010-68B109951D50}</a:tableStyleId>
              </a:tblPr>
              <a:tblGrid>
                <a:gridCol w="134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b="1">
                          <a:solidFill>
                            <a:srgbClr val="554F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SFR</a:t>
                      </a:r>
                      <a:endParaRPr sz="2100" b="1" u="none" strike="noStrike" cap="none">
                        <a:solidFill>
                          <a:srgbClr val="554F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b="1">
                          <a:solidFill>
                            <a:srgbClr val="554F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 요구사항</a:t>
                      </a:r>
                      <a:endParaRPr sz="2100" b="1" u="none" strike="noStrike" cap="none">
                        <a:solidFill>
                          <a:srgbClr val="554F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b="1">
                          <a:solidFill>
                            <a:srgbClr val="554F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 단계</a:t>
                      </a:r>
                      <a:endParaRPr sz="2100" b="1">
                        <a:solidFill>
                          <a:srgbClr val="554F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b="1">
                          <a:solidFill>
                            <a:srgbClr val="554F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2100" b="1" u="none" strike="noStrike" cap="none">
                        <a:solidFill>
                          <a:srgbClr val="554F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SFR-100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관리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SFR-200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학사 담당자 요구사항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>
                          <a:latin typeface="Arial"/>
                          <a:ea typeface="Arial"/>
                          <a:cs typeface="Arial"/>
                          <a:sym typeface="Arial"/>
                        </a:rPr>
                        <a:t> SFR-300</a:t>
                      </a:r>
                      <a:endParaRPr sz="1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수업 담당자 요구사항</a:t>
                      </a:r>
                      <a:endParaRPr sz="1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Arial"/>
                          <a:ea typeface="Arial"/>
                          <a:cs typeface="Arial"/>
                          <a:sym typeface="Arial"/>
                        </a:rPr>
                        <a:t>완</a:t>
                      </a:r>
                      <a:endParaRPr sz="1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r>
                        <a:rPr lang="ko-KR" sz="1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SFR-400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학생 교수 요구사항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SFR-500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및 화면출력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900" u="none" strike="noStrike" cap="non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7925" marR="97925" marT="48950" marB="48950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3" name="Google Shape;423;p43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3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기능 요구사항</a:t>
            </a:r>
            <a:endParaRPr b="1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01A6D0B9-AA8E-50C2-3ABB-C68699232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0"/>
    </mc:Choice>
    <mc:Fallback>
      <p:transition spd="slow" advTm="2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p44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0" name="Google Shape;430;p44"/>
          <p:cNvSpPr txBox="1"/>
          <p:nvPr/>
        </p:nvSpPr>
        <p:spPr>
          <a:xfrm>
            <a:off x="811411" y="350594"/>
            <a:ext cx="4175368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554F4D"/>
                </a:solidFill>
              </a:rPr>
              <a:t>프로젝트 진척 사항</a:t>
            </a:r>
            <a:endParaRPr b="1" dirty="0"/>
          </a:p>
        </p:txBody>
      </p:sp>
      <p:sp>
        <p:nvSpPr>
          <p:cNvPr id="431" name="Google Shape;431;p44"/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4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768" y="1142994"/>
            <a:ext cx="9817866" cy="555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오디오 388">
            <a:hlinkClick r:id="" action="ppaction://media"/>
            <a:extLst>
              <a:ext uri="{FF2B5EF4-FFF2-40B4-BE49-F238E27FC236}">
                <a16:creationId xmlns:a16="http://schemas.microsoft.com/office/drawing/2014/main" id="{A871B0BC-1A2D-4E03-3B0F-8BA7674F1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88"/>
    </mc:Choice>
    <mc:Fallback>
      <p:transition spd="slow" advTm="3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45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9" name="Google Shape;439;p45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진행 사항</a:t>
            </a:r>
            <a:endParaRPr b="1"/>
          </a:p>
        </p:txBody>
      </p:sp>
      <p:sp>
        <p:nvSpPr>
          <p:cNvPr id="440" name="Google Shape;440;p45"/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5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45"/>
          <p:cNvGrpSpPr/>
          <p:nvPr/>
        </p:nvGrpSpPr>
        <p:grpSpPr>
          <a:xfrm>
            <a:off x="72899" y="1997184"/>
            <a:ext cx="12046201" cy="3793690"/>
            <a:chOff x="-1" y="2644184"/>
            <a:chExt cx="12046201" cy="3793690"/>
          </a:xfrm>
        </p:grpSpPr>
        <p:pic>
          <p:nvPicPr>
            <p:cNvPr id="443" name="Google Shape;443;p45" descr="갈매기형 화살표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15490" y="4016784"/>
              <a:ext cx="523221" cy="5232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4" name="Google Shape;444;p45"/>
            <p:cNvGrpSpPr/>
            <p:nvPr/>
          </p:nvGrpSpPr>
          <p:grpSpPr>
            <a:xfrm>
              <a:off x="-1" y="4503800"/>
              <a:ext cx="2442176" cy="523200"/>
              <a:chOff x="-1" y="4503800"/>
              <a:chExt cx="2442176" cy="523200"/>
            </a:xfrm>
          </p:grpSpPr>
          <p:sp>
            <p:nvSpPr>
              <p:cNvPr id="445" name="Google Shape;445;p45"/>
              <p:cNvSpPr/>
              <p:nvPr/>
            </p:nvSpPr>
            <p:spPr>
              <a:xfrm>
                <a:off x="86575" y="4545052"/>
                <a:ext cx="2355600" cy="441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5"/>
              <p:cNvSpPr txBox="1"/>
              <p:nvPr/>
            </p:nvSpPr>
            <p:spPr>
              <a:xfrm>
                <a:off x="-1" y="4503800"/>
                <a:ext cx="2437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554F4D"/>
                    </a:solidFill>
                  </a:rPr>
                  <a:t>STEP 1</a:t>
                </a:r>
                <a:endParaRPr sz="2800" b="1">
                  <a:solidFill>
                    <a:srgbClr val="554F4D"/>
                  </a:solidFill>
                </a:endParaRPr>
              </a:p>
            </p:txBody>
          </p:sp>
        </p:grpSp>
        <p:sp>
          <p:nvSpPr>
            <p:cNvPr id="447" name="Google Shape;447;p45"/>
            <p:cNvSpPr txBox="1"/>
            <p:nvPr/>
          </p:nvSpPr>
          <p:spPr>
            <a:xfrm>
              <a:off x="45403" y="5137452"/>
              <a:ext cx="24381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</a:rPr>
                <a:t>주제 선정 및 기능요구 사항 작성</a:t>
              </a:r>
              <a:endParaRPr sz="2200" b="1">
                <a:solidFill>
                  <a:schemeClr val="dk1"/>
                </a:solidFill>
              </a:endParaRPr>
            </a:p>
          </p:txBody>
        </p:sp>
        <p:sp>
          <p:nvSpPr>
            <p:cNvPr id="448" name="Google Shape;448;p45"/>
            <p:cNvSpPr txBox="1"/>
            <p:nvPr/>
          </p:nvSpPr>
          <p:spPr>
            <a:xfrm>
              <a:off x="5464826" y="3706914"/>
              <a:ext cx="2540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438700" y="4099002"/>
              <a:ext cx="2355600" cy="441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4794300" y="3658002"/>
              <a:ext cx="2355600" cy="441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7149900" y="3217502"/>
              <a:ext cx="2355600" cy="441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9505500" y="2776502"/>
              <a:ext cx="2355600" cy="441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3" name="Google Shape;453;p45" descr="갈매기형 화살표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67615" y="3616884"/>
              <a:ext cx="523221" cy="523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45" descr="갈매기형 화살표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26690" y="3167396"/>
              <a:ext cx="523221" cy="523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5" descr="갈매기형 화살표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982290" y="2644184"/>
              <a:ext cx="523221" cy="523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45"/>
            <p:cNvSpPr txBox="1"/>
            <p:nvPr/>
          </p:nvSpPr>
          <p:spPr>
            <a:xfrm>
              <a:off x="2397599" y="4057900"/>
              <a:ext cx="243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F4D"/>
                  </a:solidFill>
                </a:rPr>
                <a:t>STEP 2</a:t>
              </a:r>
              <a:endParaRPr sz="2800" b="1">
                <a:solidFill>
                  <a:srgbClr val="554F4D"/>
                </a:solidFill>
              </a:endParaRPr>
            </a:p>
          </p:txBody>
        </p:sp>
        <p:sp>
          <p:nvSpPr>
            <p:cNvPr id="457" name="Google Shape;457;p45"/>
            <p:cNvSpPr txBox="1"/>
            <p:nvPr/>
          </p:nvSpPr>
          <p:spPr>
            <a:xfrm>
              <a:off x="4712099" y="3616887"/>
              <a:ext cx="243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F4D"/>
                  </a:solidFill>
                </a:rPr>
                <a:t>STEP 3</a:t>
              </a:r>
              <a:endParaRPr sz="2800" b="1">
                <a:solidFill>
                  <a:srgbClr val="554F4D"/>
                </a:solidFill>
              </a:endParaRPr>
            </a:p>
          </p:txBody>
        </p:sp>
        <p:sp>
          <p:nvSpPr>
            <p:cNvPr id="458" name="Google Shape;458;p45"/>
            <p:cNvSpPr txBox="1"/>
            <p:nvPr/>
          </p:nvSpPr>
          <p:spPr>
            <a:xfrm>
              <a:off x="7108799" y="3167400"/>
              <a:ext cx="243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554F4D"/>
                  </a:solidFill>
                </a:rPr>
                <a:t>STEP 4</a:t>
              </a:r>
              <a:endParaRPr sz="2800" b="1" dirty="0">
                <a:solidFill>
                  <a:srgbClr val="554F4D"/>
                </a:solidFill>
              </a:endParaRPr>
            </a:p>
          </p:txBody>
        </p:sp>
        <p:sp>
          <p:nvSpPr>
            <p:cNvPr id="459" name="Google Shape;459;p45"/>
            <p:cNvSpPr txBox="1"/>
            <p:nvPr/>
          </p:nvSpPr>
          <p:spPr>
            <a:xfrm>
              <a:off x="9464399" y="2735400"/>
              <a:ext cx="243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F4D"/>
                  </a:solidFill>
                </a:rPr>
                <a:t>STEP 5</a:t>
              </a:r>
              <a:endParaRPr sz="2800" b="1">
                <a:solidFill>
                  <a:srgbClr val="554F4D"/>
                </a:solidFill>
              </a:endParaRPr>
            </a:p>
          </p:txBody>
        </p:sp>
        <p:sp>
          <p:nvSpPr>
            <p:cNvPr id="460" name="Google Shape;460;p45"/>
            <p:cNvSpPr txBox="1"/>
            <p:nvPr/>
          </p:nvSpPr>
          <p:spPr>
            <a:xfrm>
              <a:off x="4701760" y="4378248"/>
              <a:ext cx="25407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</a:rPr>
                <a:t>기능 요구사항 별</a:t>
              </a:r>
              <a:endParaRPr sz="2200" b="1">
                <a:solidFill>
                  <a:schemeClr val="dk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</a:rPr>
                <a:t>테스트 코드작성</a:t>
              </a:r>
              <a:endParaRPr sz="2200" b="1"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45"/>
            <p:cNvSpPr txBox="1"/>
            <p:nvPr/>
          </p:nvSpPr>
          <p:spPr>
            <a:xfrm>
              <a:off x="7159950" y="4099000"/>
              <a:ext cx="24381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</a:rPr>
                <a:t>UML과 테스트 코드를 바탕으로 구현시작</a:t>
              </a:r>
              <a:endParaRPr sz="2200" b="1">
                <a:solidFill>
                  <a:schemeClr val="dk1"/>
                </a:solidFill>
              </a:endParaRPr>
            </a:p>
          </p:txBody>
        </p:sp>
        <p:sp>
          <p:nvSpPr>
            <p:cNvPr id="462" name="Google Shape;462;p45"/>
            <p:cNvSpPr txBox="1"/>
            <p:nvPr/>
          </p:nvSpPr>
          <p:spPr>
            <a:xfrm>
              <a:off x="9505500" y="3708599"/>
              <a:ext cx="2540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 dirty="0">
                  <a:solidFill>
                    <a:schemeClr val="dk1"/>
                  </a:solidFill>
                </a:rPr>
                <a:t>전체 소스 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 dirty="0">
                  <a:solidFill>
                    <a:schemeClr val="dk1"/>
                  </a:solidFill>
                </a:rPr>
                <a:t>점검 및 테스트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 dirty="0">
                  <a:solidFill>
                    <a:schemeClr val="dk1"/>
                  </a:solidFill>
                </a:rPr>
                <a:t>결과 보고서 작성</a:t>
              </a:r>
              <a:endParaRPr sz="2200" b="1" dirty="0">
                <a:solidFill>
                  <a:schemeClr val="dk1"/>
                </a:solidFill>
              </a:endParaRPr>
            </a:p>
          </p:txBody>
        </p:sp>
        <p:sp>
          <p:nvSpPr>
            <p:cNvPr id="463" name="Google Shape;463;p45"/>
            <p:cNvSpPr txBox="1"/>
            <p:nvPr/>
          </p:nvSpPr>
          <p:spPr>
            <a:xfrm>
              <a:off x="2346200" y="4990974"/>
              <a:ext cx="2540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</a:rPr>
                <a:t>기능 요구사항에 따른</a:t>
              </a:r>
              <a:endParaRPr sz="2200" b="1">
                <a:solidFill>
                  <a:schemeClr val="dk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</a:rPr>
                <a:t>UML작성</a:t>
              </a:r>
              <a:endParaRPr sz="2200" b="1">
                <a:solidFill>
                  <a:schemeClr val="dk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dk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dk1"/>
                </a:solidFill>
              </a:endParaRPr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4A558DE9-C438-298A-1C3D-9DE7DA5B9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71"/>
    </mc:Choice>
    <mc:Fallback>
      <p:transition spd="slow" advTm="5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65"/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65"/>
          <p:cNvSpPr txBox="1"/>
          <p:nvPr/>
        </p:nvSpPr>
        <p:spPr>
          <a:xfrm>
            <a:off x="3366513" y="2653597"/>
            <a:ext cx="555041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dirty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C82348D-0FFE-A32B-95D6-718189AF4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6"/>
    </mc:Choice>
    <mc:Fallback>
      <p:transition spd="slow" advTm="8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4380" y="0"/>
            <a:ext cx="457762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6"/>
          <p:cNvGrpSpPr/>
          <p:nvPr/>
        </p:nvGrpSpPr>
        <p:grpSpPr>
          <a:xfrm>
            <a:off x="446897" y="843274"/>
            <a:ext cx="6961022" cy="5557520"/>
            <a:chOff x="5415280" y="650240"/>
            <a:chExt cx="6096000" cy="5557520"/>
          </a:xfrm>
        </p:grpSpPr>
        <p:sp>
          <p:nvSpPr>
            <p:cNvPr id="117" name="Google Shape;117;p16"/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5559580" y="1681150"/>
              <a:ext cx="5807400" cy="4247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이번 프로젝트는 대학 구성원인 교수, 학생, 직원의 작업을 효율적으로 관리 및 지원하기 위한 </a:t>
              </a:r>
              <a:endParaRPr lang="en-US" altLang="ko-KR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대학정보시스템(UIS)</a:t>
              </a:r>
              <a:r>
                <a:rPr lang="ko-KR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이라는 전산 시스템을 구축함에 따라 효율적인 대학 학사정보시스템을 설계함에 그 목적이 있다. </a:t>
              </a:r>
              <a:endParaRPr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대학정보시스템(UIS)</a:t>
              </a:r>
              <a:r>
                <a:rPr lang="ko-KR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 구축에 있어 </a:t>
              </a:r>
              <a:r>
                <a:rPr lang="ko-KR" sz="1800" b="1" dirty="0" err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Swing</a:t>
              </a:r>
              <a:r>
                <a:rPr lang="ko-KR" sz="1800" dirty="0" err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을</a:t>
              </a:r>
              <a:r>
                <a:rPr lang="ko-KR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 이용한 </a:t>
              </a:r>
              <a:r>
                <a:rPr lang="ko-KR" sz="1800" b="1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GUI </a:t>
              </a:r>
              <a:r>
                <a:rPr lang="ko-KR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기반의 사용자 인터페이스를 제공함으로</a:t>
              </a:r>
              <a:r>
                <a:rPr lang="ko-KR" altLang="en-US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써</a:t>
              </a:r>
              <a:r>
                <a:rPr lang="ko-KR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 SW 사용에 편의를 제공하며, 특히 이번 프로젝트에서는 SW 개발 시 </a:t>
              </a:r>
              <a:r>
                <a:rPr lang="ko-KR" sz="1800" b="1" dirty="0" err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V</a:t>
              </a:r>
              <a:r>
                <a:rPr lang="ko-KR" sz="1800" b="1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 </a:t>
              </a:r>
              <a:r>
                <a:rPr lang="ko-KR" sz="1800" b="1" dirty="0" err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Model</a:t>
              </a:r>
              <a:r>
                <a:rPr lang="ko-KR" sz="1800" dirty="0" err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에</a:t>
              </a:r>
              <a:r>
                <a:rPr lang="ko-KR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 기술되어 있는 개발과정 및 테스팅 절차를 최대한 준수하여, SW 품질 향상 및 사후 </a:t>
              </a:r>
              <a:r>
                <a:rPr lang="ko-KR" sz="1800" dirty="0" err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유지·보수</a:t>
              </a:r>
              <a:r>
                <a:rPr lang="ko-KR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 관리 시 문제 발생 지점에 대한 신속한 대응방안을 마련하며 소프트웨어의 안정성까지 보장한다.</a:t>
              </a:r>
              <a:endParaRPr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5559580" y="873195"/>
              <a:ext cx="3648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dirty="0">
                  <a:solidFill>
                    <a:srgbClr val="3A3838"/>
                  </a:solidFill>
                </a:rPr>
                <a:t>대학 정보 시스템</a:t>
              </a:r>
              <a:endParaRPr b="1" dirty="0"/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541BFB9D-794A-25D1-CF06-7AFAEB500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36"/>
    </mc:Choice>
    <mc:Fallback>
      <p:transition spd="slow" advTm="20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7"/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126" name="Google Shape;126;p17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1014575" y="3167400"/>
              <a:ext cx="170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F4D"/>
                  </a:solidFill>
                </a:rPr>
                <a:t>기능소개</a:t>
              </a:r>
              <a:endParaRPr b="1"/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1107416" y="1702669"/>
              <a:ext cx="1520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>
                  <a:solidFill>
                    <a:schemeClr val="lt1"/>
                  </a:solidFill>
                </a:rPr>
                <a:t>Part 2</a:t>
              </a:r>
              <a:endParaRPr sz="3600" b="1">
                <a:solidFill>
                  <a:schemeClr val="lt1"/>
                </a:solidFill>
              </a:endParaRPr>
            </a:p>
          </p:txBody>
        </p:sp>
      </p:grp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DD0FDDE-ADA5-43BC-4434-610F3CD58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0"/>
    </mc:Choice>
    <mc:Fallback>
      <p:transition spd="slow" advTm="3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8"/>
          <p:cNvGrpSpPr/>
          <p:nvPr/>
        </p:nvGrpSpPr>
        <p:grpSpPr>
          <a:xfrm>
            <a:off x="813288" y="1715176"/>
            <a:ext cx="11095537" cy="1083869"/>
            <a:chOff x="731520" y="3004815"/>
            <a:chExt cx="9804310" cy="762000"/>
          </a:xfrm>
        </p:grpSpPr>
        <p:sp>
          <p:nvSpPr>
            <p:cNvPr id="134" name="Google Shape;134;p18"/>
            <p:cNvSpPr/>
            <p:nvPr/>
          </p:nvSpPr>
          <p:spPr>
            <a:xfrm>
              <a:off x="731520" y="3004815"/>
              <a:ext cx="1960800" cy="762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2692397" y="3004815"/>
              <a:ext cx="1960800" cy="76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4653275" y="3004815"/>
              <a:ext cx="1960800" cy="762000"/>
            </a:xfrm>
            <a:prstGeom prst="rect">
              <a:avLst/>
            </a:prstGeom>
            <a:solidFill>
              <a:srgbClr val="F1B0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614152" y="3004815"/>
              <a:ext cx="1960800" cy="76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8575029" y="3004815"/>
              <a:ext cx="1960800" cy="76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>
                <a:solidFill>
                  <a:srgbClr val="554F4D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8"/>
          <p:cNvSpPr txBox="1"/>
          <p:nvPr/>
        </p:nvSpPr>
        <p:spPr>
          <a:xfrm>
            <a:off x="811386" y="237419"/>
            <a:ext cx="363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0" name="Google Shape;140;p18"/>
          <p:cNvSpPr/>
          <p:nvPr/>
        </p:nvSpPr>
        <p:spPr>
          <a:xfrm>
            <a:off x="818100" y="237426"/>
            <a:ext cx="11085900" cy="12777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2331206" y="522275"/>
            <a:ext cx="735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554F4D"/>
                </a:solidFill>
              </a:rPr>
              <a:t>기능 소개</a:t>
            </a:r>
            <a:endParaRPr sz="4000" b="1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818800" y="2999050"/>
            <a:ext cx="2222100" cy="2701200"/>
          </a:xfrm>
          <a:prstGeom prst="rect">
            <a:avLst/>
          </a:prstGeom>
          <a:solidFill>
            <a:srgbClr val="F6F0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3040900" y="2999100"/>
            <a:ext cx="2222100" cy="270120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5250000" y="3037800"/>
            <a:ext cx="2222100" cy="2662500"/>
          </a:xfrm>
          <a:prstGeom prst="rect">
            <a:avLst/>
          </a:prstGeom>
          <a:solidFill>
            <a:srgbClr val="F6F0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7472100" y="2999100"/>
            <a:ext cx="2222100" cy="270120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9681200" y="4221550"/>
            <a:ext cx="2222100" cy="1277700"/>
          </a:xfrm>
          <a:prstGeom prst="rect">
            <a:avLst/>
          </a:prstGeom>
          <a:solidFill>
            <a:srgbClr val="F6F0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5226845" y="4436562"/>
            <a:ext cx="2222100" cy="447000"/>
          </a:xfrm>
          <a:prstGeom prst="rect">
            <a:avLst/>
          </a:prstGeom>
          <a:solidFill>
            <a:srgbClr val="F6F0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2000" b="1" dirty="0">
                <a:solidFill>
                  <a:srgbClr val="554F4D"/>
                </a:solidFill>
              </a:rPr>
              <a:t>성적 부여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9701400" y="2999100"/>
            <a:ext cx="2222100" cy="2701200"/>
          </a:xfrm>
          <a:prstGeom prst="rect">
            <a:avLst/>
          </a:prstGeom>
          <a:solidFill>
            <a:srgbClr val="F6F0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3027839" y="1968135"/>
            <a:ext cx="22221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554F4D"/>
                </a:solidFill>
              </a:rPr>
              <a:t>학생</a:t>
            </a:r>
            <a:endParaRPr sz="3000" b="1" dirty="0">
              <a:solidFill>
                <a:srgbClr val="554F4D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5268933" y="1975599"/>
            <a:ext cx="22221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554F4D"/>
                </a:solidFill>
              </a:rPr>
              <a:t>교수</a:t>
            </a:r>
            <a:endParaRPr sz="3000" b="1" dirty="0">
              <a:solidFill>
                <a:srgbClr val="554F4D"/>
              </a:solidFill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7454918" y="1785613"/>
            <a:ext cx="2222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554F4D"/>
                </a:solidFill>
              </a:rPr>
              <a:t>수업 </a:t>
            </a:r>
            <a:endParaRPr lang="en-US" altLang="ko-KR" sz="3000" b="1" dirty="0">
              <a:solidFill>
                <a:srgbClr val="554F4D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554F4D"/>
                </a:solidFill>
              </a:rPr>
              <a:t>담당자</a:t>
            </a:r>
            <a:endParaRPr sz="3000" b="1" dirty="0">
              <a:solidFill>
                <a:srgbClr val="554F4D"/>
              </a:solidFill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807151" y="1980038"/>
            <a:ext cx="222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554F4D"/>
                </a:solidFill>
              </a:rPr>
              <a:t>로그인 </a:t>
            </a:r>
            <a:endParaRPr sz="3000" b="1">
              <a:solidFill>
                <a:srgbClr val="554F4D"/>
              </a:solidFill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3052398" y="3277295"/>
            <a:ext cx="2222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554F4D"/>
                </a:solidFill>
              </a:rPr>
              <a:t>수강  신청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3084035" y="4021515"/>
            <a:ext cx="2222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554F4D"/>
                </a:solidFill>
              </a:rPr>
              <a:t>성적 조회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3040900" y="4785113"/>
            <a:ext cx="2222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554F4D"/>
                </a:solidFill>
              </a:rPr>
              <a:t>수강료 조회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5251342" y="3598687"/>
            <a:ext cx="2222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554F4D"/>
                </a:solidFill>
              </a:rPr>
              <a:t>출석부 관리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7472100" y="3328200"/>
            <a:ext cx="2222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554F4D"/>
                </a:solidFill>
              </a:rPr>
              <a:t>강좌 등록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9687677" y="3172014"/>
            <a:ext cx="2222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554F4D"/>
                </a:solidFill>
              </a:rPr>
              <a:t>학생</a:t>
            </a:r>
            <a:r>
              <a:rPr lang="en-US" altLang="ko-KR" sz="1800" b="1" dirty="0">
                <a:solidFill>
                  <a:srgbClr val="554F4D"/>
                </a:solidFill>
              </a:rPr>
              <a:t>/</a:t>
            </a:r>
            <a:r>
              <a:rPr lang="ko-KR" altLang="en-US" sz="1800" b="1" dirty="0">
                <a:solidFill>
                  <a:srgbClr val="554F4D"/>
                </a:solidFill>
              </a:rPr>
              <a:t>교수</a:t>
            </a:r>
            <a:endParaRPr lang="en-US" altLang="ko-KR" sz="1800" b="1" dirty="0">
              <a:solidFill>
                <a:srgbClr val="554F4D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554F4D"/>
                </a:solidFill>
              </a:rPr>
              <a:t>정보검색</a:t>
            </a:r>
            <a:endParaRPr sz="1800" b="1" dirty="0">
              <a:solidFill>
                <a:srgbClr val="554F4D"/>
              </a:solidFill>
            </a:endParaRPr>
          </a:p>
        </p:txBody>
      </p:sp>
      <p:sp>
        <p:nvSpPr>
          <p:cNvPr id="161" name="Google Shape;161;p18"/>
          <p:cNvSpPr txBox="1"/>
          <p:nvPr/>
        </p:nvSpPr>
        <p:spPr>
          <a:xfrm rot="987" flipH="1">
            <a:off x="9747650" y="4785413"/>
            <a:ext cx="2089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554F4D"/>
                </a:solidFill>
              </a:rPr>
              <a:t>학생</a:t>
            </a:r>
            <a:r>
              <a:rPr lang="en-US" altLang="ko-KR" sz="1800" b="1" dirty="0">
                <a:solidFill>
                  <a:srgbClr val="554F4D"/>
                </a:solidFill>
              </a:rPr>
              <a:t>/</a:t>
            </a:r>
            <a:r>
              <a:rPr lang="ko-KR" altLang="en-US" sz="1800" b="1" dirty="0">
                <a:solidFill>
                  <a:srgbClr val="554F4D"/>
                </a:solidFill>
              </a:rPr>
              <a:t>교수</a:t>
            </a:r>
            <a:endParaRPr lang="en-US" altLang="ko-KR" sz="1800" b="1" dirty="0">
              <a:solidFill>
                <a:srgbClr val="554F4D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554F4D"/>
                </a:solidFill>
              </a:rPr>
              <a:t>사용자 추가</a:t>
            </a:r>
            <a:r>
              <a:rPr lang="en-US" altLang="ko-KR" sz="1800" b="1" dirty="0">
                <a:solidFill>
                  <a:srgbClr val="554F4D"/>
                </a:solidFill>
              </a:rPr>
              <a:t>, </a:t>
            </a:r>
            <a:r>
              <a:rPr lang="ko-KR" altLang="en-US" sz="1800" b="1" dirty="0">
                <a:solidFill>
                  <a:srgbClr val="554F4D"/>
                </a:solidFill>
              </a:rPr>
              <a:t>삭제</a:t>
            </a:r>
            <a:endParaRPr sz="1800" b="1" dirty="0">
              <a:solidFill>
                <a:srgbClr val="554F4D"/>
              </a:solidFill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885250" y="3251613"/>
            <a:ext cx="20892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554F4D"/>
                </a:solidFill>
              </a:rPr>
              <a:t>사용자 인증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818800" y="3911463"/>
            <a:ext cx="2222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554F4D"/>
                </a:solidFill>
              </a:rPr>
              <a:t>사용자별 </a:t>
            </a:r>
            <a:endParaRPr sz="2000" b="1" dirty="0">
              <a:solidFill>
                <a:srgbClr val="554F4D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554F4D"/>
                </a:solidFill>
              </a:rPr>
              <a:t>화면 출력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818800" y="4866000"/>
            <a:ext cx="2222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554F4D"/>
                </a:solidFill>
              </a:rPr>
              <a:t>비밀번호 변경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7472100" y="4126500"/>
            <a:ext cx="2222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554F4D"/>
                </a:solidFill>
              </a:rPr>
              <a:t>강좌 개설</a:t>
            </a:r>
            <a:endParaRPr sz="2000" b="1" dirty="0">
              <a:solidFill>
                <a:srgbClr val="554F4D"/>
              </a:solidFill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7472100" y="4924800"/>
            <a:ext cx="2222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554F4D"/>
                </a:solidFill>
              </a:rPr>
              <a:t>수강료 청구</a:t>
            </a:r>
            <a:endParaRPr sz="2000" b="1" dirty="0">
              <a:solidFill>
                <a:srgbClr val="554F4D"/>
              </a:solidFill>
            </a:endParaRPr>
          </a:p>
        </p:txBody>
      </p:sp>
      <p:cxnSp>
        <p:nvCxnSpPr>
          <p:cNvPr id="167" name="Google Shape;167;p18"/>
          <p:cNvCxnSpPr/>
          <p:nvPr/>
        </p:nvCxnSpPr>
        <p:spPr>
          <a:xfrm>
            <a:off x="811410" y="1806261"/>
            <a:ext cx="0" cy="433888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3029242" y="1806261"/>
            <a:ext cx="0" cy="433888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18"/>
          <p:cNvCxnSpPr/>
          <p:nvPr/>
        </p:nvCxnSpPr>
        <p:spPr>
          <a:xfrm>
            <a:off x="5257234" y="1806261"/>
            <a:ext cx="0" cy="433888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" name="Google Shape;170;p18"/>
          <p:cNvCxnSpPr/>
          <p:nvPr/>
        </p:nvCxnSpPr>
        <p:spPr>
          <a:xfrm>
            <a:off x="7464906" y="1806261"/>
            <a:ext cx="0" cy="433888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1" name="Google Shape;171;p18"/>
          <p:cNvCxnSpPr/>
          <p:nvPr/>
        </p:nvCxnSpPr>
        <p:spPr>
          <a:xfrm>
            <a:off x="9692898" y="1806261"/>
            <a:ext cx="0" cy="433888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" name="Google Shape;172;p18"/>
          <p:cNvCxnSpPr/>
          <p:nvPr/>
        </p:nvCxnSpPr>
        <p:spPr>
          <a:xfrm>
            <a:off x="11910730" y="1806261"/>
            <a:ext cx="0" cy="433888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" name="Google Shape;173;p18"/>
          <p:cNvSpPr txBox="1"/>
          <p:nvPr/>
        </p:nvSpPr>
        <p:spPr>
          <a:xfrm>
            <a:off x="9694200" y="1777482"/>
            <a:ext cx="2222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554F4D"/>
                </a:solidFill>
              </a:rPr>
              <a:t>학사 </a:t>
            </a:r>
            <a:endParaRPr lang="en-US" altLang="ko-KR" sz="3000" b="1" dirty="0">
              <a:solidFill>
                <a:srgbClr val="554F4D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554F4D"/>
                </a:solidFill>
              </a:rPr>
              <a:t>담당자</a:t>
            </a:r>
            <a:endParaRPr sz="3000" b="1" dirty="0">
              <a:solidFill>
                <a:srgbClr val="554F4D"/>
              </a:solidFill>
            </a:endParaRPr>
          </a:p>
        </p:txBody>
      </p:sp>
      <p:sp>
        <p:nvSpPr>
          <p:cNvPr id="4" name="Google Shape;160;p18">
            <a:extLst>
              <a:ext uri="{FF2B5EF4-FFF2-40B4-BE49-F238E27FC236}">
                <a16:creationId xmlns:a16="http://schemas.microsoft.com/office/drawing/2014/main" id="{5C1ADB82-4DB7-454C-6FB0-7B6E46CE9544}"/>
              </a:ext>
            </a:extLst>
          </p:cNvPr>
          <p:cNvSpPr txBox="1"/>
          <p:nvPr/>
        </p:nvSpPr>
        <p:spPr>
          <a:xfrm>
            <a:off x="9707822" y="3960717"/>
            <a:ext cx="2222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554F4D"/>
                </a:solidFill>
              </a:rPr>
              <a:t>학생</a:t>
            </a:r>
            <a:r>
              <a:rPr lang="en-US" altLang="ko-KR" sz="1800" b="1" dirty="0">
                <a:solidFill>
                  <a:srgbClr val="554F4D"/>
                </a:solidFill>
              </a:rPr>
              <a:t>/</a:t>
            </a:r>
            <a:r>
              <a:rPr lang="ko-KR" altLang="en-US" sz="1800" b="1" dirty="0">
                <a:solidFill>
                  <a:srgbClr val="554F4D"/>
                </a:solidFill>
              </a:rPr>
              <a:t>교수</a:t>
            </a:r>
            <a:endParaRPr lang="en-US" altLang="ko-KR" sz="1800" b="1" dirty="0">
              <a:solidFill>
                <a:srgbClr val="554F4D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554F4D"/>
                </a:solidFill>
              </a:rPr>
              <a:t>정보 수정</a:t>
            </a:r>
            <a:endParaRPr sz="1800" b="1" dirty="0">
              <a:solidFill>
                <a:srgbClr val="554F4D"/>
              </a:solidFill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1D7DD95-74F6-EBB5-FC39-91CDF3126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0"/>
    </mc:Choice>
    <mc:Fallback>
      <p:transition spd="slow" advTm="8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9"/>
          <p:cNvGrpSpPr/>
          <p:nvPr/>
        </p:nvGrpSpPr>
        <p:grpSpPr>
          <a:xfrm>
            <a:off x="1498829" y="1079058"/>
            <a:ext cx="9194380" cy="3771000"/>
            <a:chOff x="1103979" y="1282258"/>
            <a:chExt cx="9194380" cy="3771000"/>
          </a:xfrm>
        </p:grpSpPr>
        <p:sp>
          <p:nvSpPr>
            <p:cNvPr id="179" name="Google Shape;179;p19"/>
            <p:cNvSpPr txBox="1"/>
            <p:nvPr/>
          </p:nvSpPr>
          <p:spPr>
            <a:xfrm>
              <a:off x="110397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926245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2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19"/>
          <p:cNvSpPr txBox="1"/>
          <p:nvPr/>
        </p:nvSpPr>
        <p:spPr>
          <a:xfrm>
            <a:off x="4077622" y="2883315"/>
            <a:ext cx="4036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chemeClr val="lt1"/>
                </a:solidFill>
              </a:rPr>
              <a:t>로그인</a:t>
            </a:r>
            <a:endParaRPr sz="5000" b="1">
              <a:solidFill>
                <a:schemeClr val="lt1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480B686-70DF-D9BE-85AE-DC7719E1F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6"/>
    </mc:Choice>
    <mc:Fallback>
      <p:transition spd="slow" advTm="2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0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20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로그인</a:t>
            </a:r>
            <a:endParaRPr b="1"/>
          </a:p>
        </p:txBody>
      </p:sp>
      <p:pic>
        <p:nvPicPr>
          <p:cNvPr id="188" name="Google Shape;188;p20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사용자 인증 </a:t>
            </a:r>
            <a:endParaRPr b="1"/>
          </a:p>
        </p:txBody>
      </p:sp>
      <p:sp>
        <p:nvSpPr>
          <p:cNvPr id="190" name="Google Shape;190;p20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9385" y="2057396"/>
            <a:ext cx="6295524" cy="42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49DF544-BC34-0141-99CB-7CA58D0400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1"/>
    </mc:Choice>
    <mc:Fallback>
      <p:transition spd="slow" advTm="3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21"/>
          <p:cNvSpPr txBox="1"/>
          <p:nvPr/>
        </p:nvSpPr>
        <p:spPr>
          <a:xfrm>
            <a:off x="811411" y="350594"/>
            <a:ext cx="363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54F4D"/>
                </a:solidFill>
              </a:rPr>
              <a:t>로그인</a:t>
            </a:r>
            <a:endParaRPr b="1"/>
          </a:p>
        </p:txBody>
      </p:sp>
      <p:pic>
        <p:nvPicPr>
          <p:cNvPr id="198" name="Google Shape;198;p21" descr="배지 체크 표시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48" y="1143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1497261" y="1338610"/>
            <a:ext cx="93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655D5B"/>
                </a:solidFill>
              </a:rPr>
              <a:t>사용자별 화면 출력</a:t>
            </a:r>
            <a:endParaRPr b="1"/>
          </a:p>
        </p:txBody>
      </p:sp>
      <p:sp>
        <p:nvSpPr>
          <p:cNvPr id="200" name="Google Shape;200;p2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50" y="2311938"/>
            <a:ext cx="2448050" cy="30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5100" y="2203312"/>
            <a:ext cx="3074101" cy="31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0809" y="1839385"/>
            <a:ext cx="2740341" cy="395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06075" y="1892925"/>
            <a:ext cx="2740350" cy="38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30AFADE5-E710-636C-5781-92CC4B4F1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08"/>
    </mc:Choice>
    <mc:Fallback>
      <p:transition spd="slow" advTm="31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rgbClr val="000000"/>
      </a:dk1>
      <a:lt1>
        <a:srgbClr val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375</Words>
  <Application>Microsoft Office PowerPoint</Application>
  <PresentationFormat>와이드스크린</PresentationFormat>
  <Paragraphs>149</Paragraphs>
  <Slides>34</Slides>
  <Notes>34</Notes>
  <HiddenSlides>0</HiddenSlides>
  <MMClips>34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Georgia</vt:lpstr>
      <vt:lpstr>Arial</vt:lpstr>
      <vt:lpstr>Noto Sans Symbols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하태형</dc:creator>
  <cp:lastModifiedBy>태형 하</cp:lastModifiedBy>
  <cp:revision>7</cp:revision>
  <dcterms:modified xsi:type="dcterms:W3CDTF">2023-11-25T14:24:15Z</dcterms:modified>
</cp:coreProperties>
</file>